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gvrmZAq5AOGvAUzgg4TG9kXobw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customschemas.google.com/relationships/presentationmetadata" Target="meta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6a416454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06a4164545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6a416454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06a4164545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06a4164545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06a4164545_5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06a416454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06a4164545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06a4164545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306a4164545_5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06a4164545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06a4164545_5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06a4164545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306a4164545_7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06a4164545_7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06a4164545_7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06a4164545_7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06a4164545_7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06a416454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306a4164545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6a416454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06a4164545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06a416454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306a4164545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6a416454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306a4164545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06a416454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06a4164545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5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Relationship Id="rId5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37.png"/><Relationship Id="rId6" Type="http://schemas.openxmlformats.org/officeDocument/2006/relationships/image" Target="../media/image32.png"/><Relationship Id="rId7" Type="http://schemas.openxmlformats.org/officeDocument/2006/relationships/image" Target="../media/image27.png"/><Relationship Id="rId8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48.png"/><Relationship Id="rId6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Relationship Id="rId6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Relationship Id="rId4" Type="http://schemas.openxmlformats.org/officeDocument/2006/relationships/image" Target="../media/image39.png"/><Relationship Id="rId5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9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uilfpltaranto.it/wp-content/uploads/2014/05/FreeGreatPicture.com-31868-bright-light-png-1024x512.png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dn-tempostorm.netdna-ssl.com/img/overwatch/overwatch-logo-isolation.png?6780e40f3386eff9"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8632" y="4305006"/>
            <a:ext cx="2647133" cy="155206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-1" y="2191125"/>
            <a:ext cx="120153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-US" sz="5000">
                <a:solidFill>
                  <a:schemeClr val="lt1"/>
                </a:solidFill>
              </a:rPr>
              <a:t>오버워치 영웅 예측</a:t>
            </a:r>
            <a:endParaRPr i="1" sz="5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n-US" sz="2000">
                <a:solidFill>
                  <a:schemeClr val="lt1"/>
                </a:solidFill>
              </a:rPr>
              <a:t>박지훈 구성윤 김경환</a:t>
            </a:r>
            <a:endParaRPr i="1" sz="20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lt1"/>
              </a:solidFill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4254741" y="1448898"/>
            <a:ext cx="3682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800">
                <a:solidFill>
                  <a:schemeClr val="lt1"/>
                </a:solidFill>
              </a:rPr>
              <a:t>2조</a:t>
            </a:r>
            <a:endParaRPr/>
          </a:p>
        </p:txBody>
      </p:sp>
      <p:sp>
        <p:nvSpPr>
          <p:cNvPr id="88" name="Google Shape;88;p1"/>
          <p:cNvSpPr txBox="1"/>
          <p:nvPr/>
        </p:nvSpPr>
        <p:spPr>
          <a:xfrm>
            <a:off x="9753600" y="114300"/>
            <a:ext cx="316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9058933" y="3700545"/>
            <a:ext cx="31623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8910967" y="6360012"/>
            <a:ext cx="316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7105825" y="3379850"/>
            <a:ext cx="509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blzgdapipro-a.akamaihd.net/media/screenshot/kings-row-screenshot-009.jpg" id="194" name="Google Shape;194;g306a4164545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306a4164545_0_59"/>
          <p:cNvSpPr/>
          <p:nvPr/>
        </p:nvSpPr>
        <p:spPr>
          <a:xfrm>
            <a:off x="244929" y="1251857"/>
            <a:ext cx="11702100" cy="5399400"/>
          </a:xfrm>
          <a:prstGeom prst="snip1Rect">
            <a:avLst>
              <a:gd fmla="val 8199" name="adj"/>
            </a:avLst>
          </a:prstGeom>
          <a:solidFill>
            <a:srgbClr val="2F5496">
              <a:alpha val="54900"/>
            </a:srgbClr>
          </a:solidFill>
          <a:ln cap="flat" cmpd="sng" w="38100">
            <a:solidFill>
              <a:srgbClr val="08B7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306a4164545_0_59"/>
          <p:cNvSpPr txBox="1"/>
          <p:nvPr/>
        </p:nvSpPr>
        <p:spPr>
          <a:xfrm>
            <a:off x="5820812" y="2286663"/>
            <a:ext cx="5315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306a4164545_0_59"/>
          <p:cNvSpPr txBox="1"/>
          <p:nvPr/>
        </p:nvSpPr>
        <p:spPr>
          <a:xfrm>
            <a:off x="5820812" y="4437025"/>
            <a:ext cx="531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06a4164545_0_59"/>
          <p:cNvSpPr txBox="1"/>
          <p:nvPr/>
        </p:nvSpPr>
        <p:spPr>
          <a:xfrm>
            <a:off x="-2312726" y="64375"/>
            <a:ext cx="8034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200">
                <a:solidFill>
                  <a:srgbClr val="FFC000"/>
                </a:solidFill>
              </a:rPr>
              <a:t>웹 구현</a:t>
            </a:r>
            <a:endParaRPr sz="100"/>
          </a:p>
        </p:txBody>
      </p:sp>
      <p:pic>
        <p:nvPicPr>
          <p:cNvPr id="199" name="Google Shape;199;g306a4164545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925" y="1714975"/>
            <a:ext cx="11321800" cy="4356100"/>
          </a:xfrm>
          <a:prstGeom prst="rect">
            <a:avLst/>
          </a:prstGeom>
          <a:solidFill>
            <a:srgbClr val="2F5496">
              <a:alpha val="54900"/>
            </a:srgbClr>
          </a:solidFill>
          <a:ln cap="flat" cmpd="sng" w="38100">
            <a:solidFill>
              <a:srgbClr val="08B7C4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blzgdapipro-a.akamaihd.net/media/screenshot/kings-row-screenshot-009.jpg" id="204" name="Google Shape;204;g306a4164545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306a4164545_0_70"/>
          <p:cNvSpPr/>
          <p:nvPr/>
        </p:nvSpPr>
        <p:spPr>
          <a:xfrm>
            <a:off x="244929" y="1251857"/>
            <a:ext cx="11702100" cy="5399400"/>
          </a:xfrm>
          <a:prstGeom prst="snip1Rect">
            <a:avLst>
              <a:gd fmla="val 8199" name="adj"/>
            </a:avLst>
          </a:prstGeom>
          <a:solidFill>
            <a:srgbClr val="2F5496">
              <a:alpha val="54900"/>
            </a:srgbClr>
          </a:solidFill>
          <a:ln cap="flat" cmpd="sng" w="38100">
            <a:solidFill>
              <a:srgbClr val="08B7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g306a4164545_0_70"/>
          <p:cNvSpPr txBox="1"/>
          <p:nvPr/>
        </p:nvSpPr>
        <p:spPr>
          <a:xfrm>
            <a:off x="5820812" y="2286663"/>
            <a:ext cx="5315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306a4164545_0_70"/>
          <p:cNvSpPr txBox="1"/>
          <p:nvPr/>
        </p:nvSpPr>
        <p:spPr>
          <a:xfrm>
            <a:off x="5820812" y="4437025"/>
            <a:ext cx="531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306a4164545_0_70"/>
          <p:cNvSpPr txBox="1"/>
          <p:nvPr/>
        </p:nvSpPr>
        <p:spPr>
          <a:xfrm>
            <a:off x="-2213801" y="0"/>
            <a:ext cx="8034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200">
                <a:solidFill>
                  <a:srgbClr val="FFC000"/>
                </a:solidFill>
              </a:rPr>
              <a:t>웹 구현</a:t>
            </a:r>
            <a:endParaRPr sz="100"/>
          </a:p>
        </p:txBody>
      </p:sp>
      <p:pic>
        <p:nvPicPr>
          <p:cNvPr id="209" name="Google Shape;209;g306a4164545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575" y="1405775"/>
            <a:ext cx="11096351" cy="5114674"/>
          </a:xfrm>
          <a:prstGeom prst="rect">
            <a:avLst/>
          </a:prstGeom>
          <a:solidFill>
            <a:srgbClr val="2F5496">
              <a:alpha val="54900"/>
            </a:srgbClr>
          </a:solidFill>
          <a:ln cap="flat" cmpd="sng" w="38100">
            <a:solidFill>
              <a:srgbClr val="08B7C4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blzgdapipro-a.akamaihd.net/media/screenshot/volskaya-screenshot-001.jpg" id="214" name="Google Shape;21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6"/>
          <p:cNvSpPr txBox="1"/>
          <p:nvPr/>
        </p:nvSpPr>
        <p:spPr>
          <a:xfrm>
            <a:off x="3" y="449209"/>
            <a:ext cx="6191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0">
                <a:solidFill>
                  <a:srgbClr val="FFC000"/>
                </a:solidFill>
              </a:rPr>
              <a:t>inception_v3</a:t>
            </a:r>
            <a:endParaRPr/>
          </a:p>
        </p:txBody>
      </p:sp>
      <p:sp>
        <p:nvSpPr>
          <p:cNvPr id="216" name="Google Shape;216;p6"/>
          <p:cNvSpPr txBox="1"/>
          <p:nvPr/>
        </p:nvSpPr>
        <p:spPr>
          <a:xfrm>
            <a:off x="2559920" y="1696475"/>
            <a:ext cx="342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2F2F2"/>
                </a:solidFill>
              </a:rPr>
              <a:t>구성윤</a:t>
            </a:r>
            <a:endParaRPr sz="2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06a4164545_5_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22" name="Google Shape;222;g306a4164545_5_2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https://blzgdapipro-a.akamaihd.net/media/screenshot/volskaya-screenshot-001.jpg" id="223" name="Google Shape;223;g306a4164545_5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306a4164545_5_27"/>
          <p:cNvSpPr/>
          <p:nvPr/>
        </p:nvSpPr>
        <p:spPr>
          <a:xfrm>
            <a:off x="244929" y="1251857"/>
            <a:ext cx="11702100" cy="5399400"/>
          </a:xfrm>
          <a:prstGeom prst="snip1Rect">
            <a:avLst>
              <a:gd fmla="val 8199" name="adj"/>
            </a:avLst>
          </a:prstGeom>
          <a:solidFill>
            <a:srgbClr val="2F5496">
              <a:alpha val="54900"/>
            </a:srgbClr>
          </a:solidFill>
          <a:ln cap="flat" cmpd="sng" w="38100">
            <a:solidFill>
              <a:srgbClr val="08B7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g306a4164545_5_27"/>
          <p:cNvSpPr txBox="1"/>
          <p:nvPr/>
        </p:nvSpPr>
        <p:spPr>
          <a:xfrm>
            <a:off x="-567922" y="143650"/>
            <a:ext cx="6191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600">
                <a:solidFill>
                  <a:srgbClr val="FFC000"/>
                </a:solidFill>
              </a:rPr>
              <a:t>전처리 과정</a:t>
            </a:r>
            <a:endParaRPr/>
          </a:p>
        </p:txBody>
      </p:sp>
      <p:pic>
        <p:nvPicPr>
          <p:cNvPr id="226" name="Google Shape;226;g306a4164545_5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125" y="1480700"/>
            <a:ext cx="5005426" cy="2969550"/>
          </a:xfrm>
          <a:prstGeom prst="rect">
            <a:avLst/>
          </a:prstGeom>
          <a:solidFill>
            <a:srgbClr val="2F5496">
              <a:alpha val="54900"/>
            </a:srgbClr>
          </a:solidFill>
          <a:ln cap="flat" cmpd="sng" w="38100">
            <a:solidFill>
              <a:srgbClr val="08B7C4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27" name="Google Shape;227;g306a4164545_5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5025" y="1825625"/>
            <a:ext cx="5005425" cy="1981200"/>
          </a:xfrm>
          <a:prstGeom prst="rect">
            <a:avLst/>
          </a:prstGeom>
          <a:solidFill>
            <a:srgbClr val="2F5496">
              <a:alpha val="54900"/>
            </a:srgbClr>
          </a:solidFill>
          <a:ln cap="flat" cmpd="sng" w="38100">
            <a:solidFill>
              <a:srgbClr val="08B7C4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28" name="Google Shape;228;g306a4164545_5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2563" y="4571438"/>
            <a:ext cx="9420225" cy="2009775"/>
          </a:xfrm>
          <a:prstGeom prst="rect">
            <a:avLst/>
          </a:prstGeom>
          <a:solidFill>
            <a:srgbClr val="2F5496">
              <a:alpha val="54900"/>
            </a:srgbClr>
          </a:solidFill>
          <a:ln cap="flat" cmpd="sng" w="38100">
            <a:solidFill>
              <a:srgbClr val="08B7C4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34" name="Google Shape;234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https://blzgdapipro-a.akamaihd.net/media/screenshot/volskaya-screenshot-001.jpg" id="235" name="Google Shape;23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7"/>
          <p:cNvSpPr/>
          <p:nvPr/>
        </p:nvSpPr>
        <p:spPr>
          <a:xfrm>
            <a:off x="244929" y="1251857"/>
            <a:ext cx="11702142" cy="5399314"/>
          </a:xfrm>
          <a:prstGeom prst="snip1Rect">
            <a:avLst>
              <a:gd fmla="val 8199" name="adj"/>
            </a:avLst>
          </a:prstGeom>
          <a:solidFill>
            <a:srgbClr val="2F5496">
              <a:alpha val="54901"/>
            </a:srgbClr>
          </a:solidFill>
          <a:ln cap="flat" cmpd="sng" w="38100">
            <a:solidFill>
              <a:srgbClr val="08B7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7"/>
          <p:cNvSpPr txBox="1"/>
          <p:nvPr/>
        </p:nvSpPr>
        <p:spPr>
          <a:xfrm>
            <a:off x="-1044747" y="189875"/>
            <a:ext cx="6191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600">
                <a:solidFill>
                  <a:srgbClr val="FFC000"/>
                </a:solidFill>
              </a:rPr>
              <a:t>모델 소개</a:t>
            </a:r>
            <a:endParaRPr/>
          </a:p>
        </p:txBody>
      </p:sp>
      <p:pic>
        <p:nvPicPr>
          <p:cNvPr id="238" name="Google Shape;23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25" y="1426387"/>
            <a:ext cx="4529100" cy="4903625"/>
          </a:xfrm>
          <a:prstGeom prst="rect">
            <a:avLst/>
          </a:prstGeom>
          <a:solidFill>
            <a:srgbClr val="2F5496">
              <a:alpha val="54900"/>
            </a:srgbClr>
          </a:solidFill>
          <a:ln cap="flat" cmpd="sng" w="38100">
            <a:solidFill>
              <a:srgbClr val="08B7C4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39" name="Google Shape;239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4150" y="1426375"/>
            <a:ext cx="5258400" cy="4877825"/>
          </a:xfrm>
          <a:prstGeom prst="rect">
            <a:avLst/>
          </a:prstGeom>
          <a:solidFill>
            <a:srgbClr val="2F5496">
              <a:alpha val="54900"/>
            </a:srgbClr>
          </a:solidFill>
          <a:ln cap="flat" cmpd="sng" w="38100">
            <a:solidFill>
              <a:srgbClr val="08B7C4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06a4164545_2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45" name="Google Shape;245;g306a4164545_2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https://blzgdapipro-a.akamaihd.net/media/screenshot/volskaya-screenshot-001.jpg" id="246" name="Google Shape;246;g306a4164545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306a4164545_2_0"/>
          <p:cNvSpPr/>
          <p:nvPr/>
        </p:nvSpPr>
        <p:spPr>
          <a:xfrm>
            <a:off x="244929" y="1251857"/>
            <a:ext cx="11702100" cy="5399400"/>
          </a:xfrm>
          <a:prstGeom prst="snip1Rect">
            <a:avLst>
              <a:gd fmla="val 8199" name="adj"/>
            </a:avLst>
          </a:prstGeom>
          <a:solidFill>
            <a:srgbClr val="2F5496">
              <a:alpha val="54900"/>
            </a:srgbClr>
          </a:solidFill>
          <a:ln cap="flat" cmpd="sng" w="38100">
            <a:solidFill>
              <a:srgbClr val="08B7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g306a4164545_2_0"/>
          <p:cNvSpPr txBox="1"/>
          <p:nvPr/>
        </p:nvSpPr>
        <p:spPr>
          <a:xfrm>
            <a:off x="196125" y="189875"/>
            <a:ext cx="6807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600">
                <a:solidFill>
                  <a:srgbClr val="FFC000"/>
                </a:solidFill>
              </a:rPr>
              <a:t>모델 셀계_v1</a:t>
            </a:r>
            <a:endParaRPr/>
          </a:p>
        </p:txBody>
      </p:sp>
      <p:pic>
        <p:nvPicPr>
          <p:cNvPr id="249" name="Google Shape;249;g306a4164545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625" y="2428675"/>
            <a:ext cx="3773926" cy="1325700"/>
          </a:xfrm>
          <a:prstGeom prst="rect">
            <a:avLst/>
          </a:prstGeom>
          <a:solidFill>
            <a:srgbClr val="2F5496">
              <a:alpha val="54900"/>
            </a:srgbClr>
          </a:solidFill>
          <a:ln cap="flat" cmpd="sng" w="38100">
            <a:solidFill>
              <a:srgbClr val="08B7C4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50" name="Google Shape;250;g306a4164545_2_0"/>
          <p:cNvPicPr preferRelativeResize="0"/>
          <p:nvPr/>
        </p:nvPicPr>
        <p:blipFill rotWithShape="1">
          <a:blip r:embed="rId5">
            <a:alphaModFix/>
          </a:blip>
          <a:srcRect b="1400" l="941" r="0" t="0"/>
          <a:stretch/>
        </p:blipFill>
        <p:spPr>
          <a:xfrm>
            <a:off x="510625" y="5343025"/>
            <a:ext cx="3773924" cy="933300"/>
          </a:xfrm>
          <a:prstGeom prst="rect">
            <a:avLst/>
          </a:prstGeom>
          <a:solidFill>
            <a:srgbClr val="2F5496">
              <a:alpha val="54900"/>
            </a:srgbClr>
          </a:solidFill>
          <a:ln cap="flat" cmpd="sng" w="38100">
            <a:solidFill>
              <a:srgbClr val="08B7C4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51" name="Google Shape;251;g306a4164545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2975" y="1975925"/>
            <a:ext cx="6999801" cy="4351200"/>
          </a:xfrm>
          <a:prstGeom prst="rect">
            <a:avLst/>
          </a:prstGeom>
          <a:solidFill>
            <a:srgbClr val="2F5496">
              <a:alpha val="54900"/>
            </a:srgbClr>
          </a:solidFill>
          <a:ln cap="flat" cmpd="sng" w="38100">
            <a:solidFill>
              <a:srgbClr val="08B7C4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52" name="Google Shape;252;g306a4164545_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626" y="4065775"/>
            <a:ext cx="3773925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306a4164545_2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05300" y="249850"/>
            <a:ext cx="6254674" cy="602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06a4164545_5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59" name="Google Shape;259;g306a4164545_5_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https://blzgdapipro-a.akamaihd.net/media/screenshot/volskaya-screenshot-001.jpg" id="260" name="Google Shape;260;g306a4164545_5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06a4164545_5_1"/>
          <p:cNvSpPr/>
          <p:nvPr/>
        </p:nvSpPr>
        <p:spPr>
          <a:xfrm>
            <a:off x="244929" y="1251857"/>
            <a:ext cx="11702100" cy="5399400"/>
          </a:xfrm>
          <a:prstGeom prst="snip1Rect">
            <a:avLst>
              <a:gd fmla="val 8199" name="adj"/>
            </a:avLst>
          </a:prstGeom>
          <a:solidFill>
            <a:srgbClr val="2F5496">
              <a:alpha val="54900"/>
            </a:srgbClr>
          </a:solidFill>
          <a:ln cap="flat" cmpd="sng" w="38100">
            <a:solidFill>
              <a:srgbClr val="08B7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g306a4164545_5_1"/>
          <p:cNvSpPr txBox="1"/>
          <p:nvPr/>
        </p:nvSpPr>
        <p:spPr>
          <a:xfrm>
            <a:off x="196125" y="189875"/>
            <a:ext cx="6807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600">
                <a:solidFill>
                  <a:srgbClr val="FFC000"/>
                </a:solidFill>
              </a:rPr>
              <a:t>모델 셀계_v2</a:t>
            </a:r>
            <a:endParaRPr/>
          </a:p>
        </p:txBody>
      </p:sp>
      <p:pic>
        <p:nvPicPr>
          <p:cNvPr id="263" name="Google Shape;263;g306a4164545_5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4975" y="1359886"/>
            <a:ext cx="8782050" cy="1232550"/>
          </a:xfrm>
          <a:prstGeom prst="rect">
            <a:avLst/>
          </a:prstGeom>
          <a:solidFill>
            <a:srgbClr val="2F5496">
              <a:alpha val="54900"/>
            </a:srgbClr>
          </a:solidFill>
          <a:ln cap="flat" cmpd="sng" w="38100">
            <a:solidFill>
              <a:srgbClr val="08B7C4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64" name="Google Shape;264;g306a4164545_5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6441" y="2816575"/>
            <a:ext cx="8459075" cy="3638175"/>
          </a:xfrm>
          <a:prstGeom prst="rect">
            <a:avLst/>
          </a:prstGeom>
          <a:solidFill>
            <a:srgbClr val="2F5496">
              <a:alpha val="54900"/>
            </a:srgbClr>
          </a:solidFill>
          <a:ln cap="flat" cmpd="sng" w="38100">
            <a:solidFill>
              <a:srgbClr val="08B7C4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65" name="Google Shape;265;g306a4164545_5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3756" y="0"/>
            <a:ext cx="6284488" cy="6858001"/>
          </a:xfrm>
          <a:prstGeom prst="rect">
            <a:avLst/>
          </a:prstGeom>
          <a:solidFill>
            <a:srgbClr val="2F5496">
              <a:alpha val="54900"/>
            </a:srgbClr>
          </a:solidFill>
          <a:ln cap="flat" cmpd="sng" w="38100">
            <a:solidFill>
              <a:srgbClr val="08B7C4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06a4164545_5_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71" name="Google Shape;271;g306a4164545_5_1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https://blzgdapipro-a.akamaihd.net/media/screenshot/volskaya-screenshot-001.jpg" id="272" name="Google Shape;272;g306a4164545_5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306a4164545_5_12"/>
          <p:cNvSpPr/>
          <p:nvPr/>
        </p:nvSpPr>
        <p:spPr>
          <a:xfrm>
            <a:off x="244929" y="1251857"/>
            <a:ext cx="11702100" cy="5399400"/>
          </a:xfrm>
          <a:prstGeom prst="snip1Rect">
            <a:avLst>
              <a:gd fmla="val 8199" name="adj"/>
            </a:avLst>
          </a:prstGeom>
          <a:solidFill>
            <a:srgbClr val="2F5496">
              <a:alpha val="54900"/>
            </a:srgbClr>
          </a:solidFill>
          <a:ln cap="flat" cmpd="sng" w="38100">
            <a:solidFill>
              <a:srgbClr val="08B7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g306a4164545_5_12"/>
          <p:cNvSpPr txBox="1"/>
          <p:nvPr/>
        </p:nvSpPr>
        <p:spPr>
          <a:xfrm>
            <a:off x="196125" y="189875"/>
            <a:ext cx="6807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600">
                <a:solidFill>
                  <a:srgbClr val="FFC000"/>
                </a:solidFill>
              </a:rPr>
              <a:t>모델 셀계_v3</a:t>
            </a:r>
            <a:endParaRPr/>
          </a:p>
        </p:txBody>
      </p:sp>
      <p:pic>
        <p:nvPicPr>
          <p:cNvPr id="275" name="Google Shape;275;g306a4164545_5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0050" y="1455175"/>
            <a:ext cx="8648700" cy="1695450"/>
          </a:xfrm>
          <a:prstGeom prst="rect">
            <a:avLst/>
          </a:prstGeom>
          <a:solidFill>
            <a:srgbClr val="2F5496">
              <a:alpha val="54900"/>
            </a:srgbClr>
          </a:solidFill>
          <a:ln cap="flat" cmpd="sng" w="38100">
            <a:solidFill>
              <a:srgbClr val="08B7C4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76" name="Google Shape;276;g306a4164545_5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6200" y="3307725"/>
            <a:ext cx="7683849" cy="31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306a4164545_5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7446" y="0"/>
            <a:ext cx="5737108" cy="6858000"/>
          </a:xfrm>
          <a:prstGeom prst="rect">
            <a:avLst/>
          </a:prstGeom>
          <a:solidFill>
            <a:srgbClr val="2F5496">
              <a:alpha val="54900"/>
            </a:srgbClr>
          </a:solidFill>
          <a:ln cap="flat" cmpd="sng" w="38100">
            <a:solidFill>
              <a:srgbClr val="08B7C4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blzgdapipro-a.akamaihd.net/media/screenshot/hanamura-screenshot-004.jpg" id="282" name="Google Shape;28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8"/>
          <p:cNvSpPr txBox="1"/>
          <p:nvPr/>
        </p:nvSpPr>
        <p:spPr>
          <a:xfrm>
            <a:off x="-234547" y="567834"/>
            <a:ext cx="6191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000">
                <a:solidFill>
                  <a:srgbClr val="FFC000"/>
                </a:solidFill>
              </a:rPr>
              <a:t>ResNet50</a:t>
            </a:r>
            <a:endParaRPr i="1" sz="8000">
              <a:solidFill>
                <a:srgbClr val="FFC000"/>
              </a:solidFill>
            </a:endParaRPr>
          </a:p>
        </p:txBody>
      </p:sp>
      <p:sp>
        <p:nvSpPr>
          <p:cNvPr id="284" name="Google Shape;284;p8"/>
          <p:cNvSpPr txBox="1"/>
          <p:nvPr/>
        </p:nvSpPr>
        <p:spPr>
          <a:xfrm>
            <a:off x="2941743" y="1843225"/>
            <a:ext cx="225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2F2F2"/>
                </a:solidFill>
              </a:rPr>
              <a:t>김경환</a:t>
            </a:r>
            <a:endParaRPr sz="2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06a4164545_7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90" name="Google Shape;290;g306a4164545_7_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https://blzgdapipro-a.akamaihd.net/media/screenshot/hanamura-screenshot-004.jpg" id="291" name="Google Shape;291;g306a4164545_7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306a4164545_7_5"/>
          <p:cNvSpPr/>
          <p:nvPr/>
        </p:nvSpPr>
        <p:spPr>
          <a:xfrm>
            <a:off x="244929" y="1251857"/>
            <a:ext cx="11702100" cy="5399400"/>
          </a:xfrm>
          <a:prstGeom prst="snip1Rect">
            <a:avLst>
              <a:gd fmla="val 8199" name="adj"/>
            </a:avLst>
          </a:prstGeom>
          <a:solidFill>
            <a:srgbClr val="DA6FB1">
              <a:alpha val="41960"/>
            </a:srgbClr>
          </a:solidFill>
          <a:ln cap="flat" cmpd="sng" w="38100">
            <a:solidFill>
              <a:srgbClr val="FAC4C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1" lang="en-US" sz="2600">
                <a:solidFill>
                  <a:schemeClr val="lt1"/>
                </a:solidFill>
              </a:rPr>
              <a:t>ResNet50</a:t>
            </a:r>
            <a:r>
              <a:rPr lang="en-US" sz="2600">
                <a:solidFill>
                  <a:schemeClr val="lt1"/>
                </a:solidFill>
              </a:rPr>
              <a:t>: 50개의 레이어로 구성된 </a:t>
            </a:r>
            <a:r>
              <a:rPr b="1" lang="en-US" sz="2600">
                <a:solidFill>
                  <a:schemeClr val="lt1"/>
                </a:solidFill>
              </a:rPr>
              <a:t>Residual Network</a:t>
            </a:r>
            <a:r>
              <a:rPr lang="en-US" sz="2600">
                <a:solidFill>
                  <a:schemeClr val="lt1"/>
                </a:solidFill>
              </a:rPr>
              <a:t>.</a:t>
            </a:r>
            <a:endParaRPr sz="26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1" lang="en-US" sz="2600">
                <a:solidFill>
                  <a:schemeClr val="lt1"/>
                </a:solidFill>
              </a:rPr>
              <a:t>Residual Block</a:t>
            </a:r>
            <a:r>
              <a:rPr lang="en-US" sz="2600">
                <a:solidFill>
                  <a:schemeClr val="lt1"/>
                </a:solidFill>
              </a:rPr>
              <a:t>: 입력을 변환 후 원래 입력과 더해, </a:t>
            </a:r>
            <a:r>
              <a:rPr b="1" lang="en-US" sz="2600">
                <a:solidFill>
                  <a:schemeClr val="lt1"/>
                </a:solidFill>
              </a:rPr>
              <a:t>기울기 소실 문제 해결</a:t>
            </a:r>
            <a:r>
              <a:rPr lang="en-US" sz="2600">
                <a:solidFill>
                  <a:schemeClr val="lt1"/>
                </a:solidFill>
              </a:rPr>
              <a:t>.</a:t>
            </a:r>
            <a:endParaRPr sz="26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b="1" lang="en-US" sz="2600">
                <a:solidFill>
                  <a:schemeClr val="lt1"/>
                </a:solidFill>
              </a:rPr>
              <a:t>장점</a:t>
            </a:r>
            <a:r>
              <a:rPr lang="en-US" sz="2600">
                <a:solidFill>
                  <a:schemeClr val="lt1"/>
                </a:solidFill>
              </a:rPr>
              <a:t>:</a:t>
            </a:r>
            <a:br>
              <a:rPr lang="en-US" sz="2600">
                <a:solidFill>
                  <a:schemeClr val="lt1"/>
                </a:solidFill>
              </a:rPr>
            </a:br>
            <a:r>
              <a:rPr lang="en-US" sz="2600">
                <a:solidFill>
                  <a:schemeClr val="lt1"/>
                </a:solidFill>
              </a:rPr>
              <a:t>		</a:t>
            </a:r>
            <a:r>
              <a:rPr b="1" lang="en-US" sz="2600">
                <a:solidFill>
                  <a:schemeClr val="lt1"/>
                </a:solidFill>
              </a:rPr>
              <a:t>뛰어난 성능</a:t>
            </a:r>
            <a:r>
              <a:rPr lang="en-US" sz="2600">
                <a:solidFill>
                  <a:schemeClr val="lt1"/>
                </a:solidFill>
              </a:rPr>
              <a:t> (ImageNet 기준 높은 정확도).</a:t>
            </a:r>
            <a:br>
              <a:rPr lang="en-US" sz="2600">
                <a:solidFill>
                  <a:schemeClr val="lt1"/>
                </a:solidFill>
              </a:rPr>
            </a:br>
            <a:r>
              <a:rPr lang="en-US" sz="2600">
                <a:solidFill>
                  <a:schemeClr val="lt1"/>
                </a:solidFill>
              </a:rPr>
              <a:t>		</a:t>
            </a:r>
            <a:r>
              <a:rPr b="1" lang="en-US" sz="2600">
                <a:solidFill>
                  <a:schemeClr val="lt1"/>
                </a:solidFill>
              </a:rPr>
              <a:t>전이 학습</a:t>
            </a:r>
            <a:r>
              <a:rPr lang="en-US" sz="2600">
                <a:solidFill>
                  <a:schemeClr val="lt1"/>
                </a:solidFill>
              </a:rPr>
              <a:t>에 적합, 다양한 이미지 처리 작업에서 활용.</a:t>
            </a:r>
            <a:br>
              <a:rPr lang="en-US" sz="2600">
                <a:solidFill>
                  <a:schemeClr val="lt1"/>
                </a:solidFill>
              </a:rPr>
            </a:br>
            <a:r>
              <a:rPr lang="en-US" sz="2600">
                <a:solidFill>
                  <a:schemeClr val="lt1"/>
                </a:solidFill>
              </a:rPr>
              <a:t>		</a:t>
            </a:r>
            <a:r>
              <a:rPr b="1" lang="en-US" sz="2600">
                <a:solidFill>
                  <a:schemeClr val="lt1"/>
                </a:solidFill>
              </a:rPr>
              <a:t>더 깊은 네트워크</a:t>
            </a:r>
            <a:r>
              <a:rPr lang="en-US" sz="2600">
                <a:solidFill>
                  <a:schemeClr val="lt1"/>
                </a:solidFill>
              </a:rPr>
              <a:t>로 확장 가능.</a:t>
            </a:r>
            <a:endParaRPr sz="2600"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1" lang="en-US" sz="2600">
                <a:solidFill>
                  <a:schemeClr val="lt1"/>
                </a:solidFill>
              </a:rPr>
              <a:t>응용 분야</a:t>
            </a:r>
            <a:r>
              <a:rPr lang="en-US" sz="2600">
                <a:solidFill>
                  <a:schemeClr val="lt1"/>
                </a:solidFill>
              </a:rPr>
              <a:t>: 이미지 분류, 객체 탐지, 전이 학습.</a:t>
            </a:r>
            <a:endParaRPr sz="2600"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1" lang="en-US" sz="2600">
                <a:solidFill>
                  <a:schemeClr val="lt1"/>
                </a:solidFill>
              </a:rPr>
              <a:t>한계</a:t>
            </a:r>
            <a:r>
              <a:rPr lang="en-US" sz="2600">
                <a:solidFill>
                  <a:schemeClr val="lt1"/>
                </a:solidFill>
              </a:rPr>
              <a:t>: 계산 비용 및 메모리 사용량이 높음.</a:t>
            </a:r>
            <a:endParaRPr sz="26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g306a4164545_7_5"/>
          <p:cNvSpPr txBox="1"/>
          <p:nvPr/>
        </p:nvSpPr>
        <p:spPr>
          <a:xfrm>
            <a:off x="-1044747" y="189875"/>
            <a:ext cx="619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400">
                <a:solidFill>
                  <a:srgbClr val="FFC000"/>
                </a:solidFill>
              </a:rPr>
              <a:t>ResNet50</a:t>
            </a:r>
            <a:endParaRPr sz="5400"/>
          </a:p>
        </p:txBody>
      </p:sp>
      <p:pic>
        <p:nvPicPr>
          <p:cNvPr id="294" name="Google Shape;294;g306a4164545_7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113275"/>
            <a:ext cx="11430000" cy="5029200"/>
          </a:xfrm>
          <a:prstGeom prst="rect">
            <a:avLst/>
          </a:prstGeom>
          <a:solidFill>
            <a:srgbClr val="DA6FB1">
              <a:alpha val="41960"/>
            </a:srgbClr>
          </a:solidFill>
          <a:ln cap="flat" cmpd="sng" w="38100">
            <a:solidFill>
              <a:srgbClr val="FAC4CB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070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/>
        </p:nvSpPr>
        <p:spPr>
          <a:xfrm>
            <a:off x="349289" y="-150669"/>
            <a:ext cx="2970686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800">
                <a:solidFill>
                  <a:srgbClr val="07070F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i="1" sz="13800">
              <a:solidFill>
                <a:srgbClr val="0707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0" y="1752600"/>
            <a:ext cx="12192000" cy="3398520"/>
          </a:xfrm>
          <a:prstGeom prst="rect">
            <a:avLst/>
          </a:prstGeom>
          <a:solidFill>
            <a:srgbClr val="253149"/>
          </a:solidFill>
          <a:ln cap="flat" cmpd="sng" w="12700">
            <a:solidFill>
              <a:srgbClr val="404B6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p3"/>
          <p:cNvSpPr/>
          <p:nvPr/>
        </p:nvSpPr>
        <p:spPr>
          <a:xfrm>
            <a:off x="5101364" y="2168327"/>
            <a:ext cx="1590547" cy="1590547"/>
          </a:xfrm>
          <a:prstGeom prst="ellipse">
            <a:avLst/>
          </a:prstGeom>
          <a:noFill/>
          <a:ln cap="flat" cmpd="sng" w="73025">
            <a:solidFill>
              <a:srgbClr val="404B6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3"/>
          <p:cNvSpPr/>
          <p:nvPr/>
        </p:nvSpPr>
        <p:spPr>
          <a:xfrm>
            <a:off x="7479485" y="2168327"/>
            <a:ext cx="1590547" cy="1590547"/>
          </a:xfrm>
          <a:prstGeom prst="ellipse">
            <a:avLst/>
          </a:prstGeom>
          <a:noFill/>
          <a:ln cap="flat" cmpd="sng" w="73025">
            <a:solidFill>
              <a:srgbClr val="404B6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2586083" y="2168327"/>
            <a:ext cx="1590547" cy="1590547"/>
          </a:xfrm>
          <a:prstGeom prst="ellipse">
            <a:avLst/>
          </a:prstGeom>
          <a:noFill/>
          <a:ln cap="flat" cmpd="sng" w="73025">
            <a:solidFill>
              <a:srgbClr val="404B6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http://vignette3.wikia.nocookie.net/overwatch152/images/9/92/%EC%9C%84%EB%8F%84%EC%9A%B0%EB%A9%94%EC%9D%B4%EC%BB%A4.png/revision/latest?cb=20160623091937&amp;path-prefix=ko" id="101" name="Google Shape;10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4730" y="2371107"/>
            <a:ext cx="1175165" cy="1304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vignette1.wikia.nocookie.net/overwatch152/images/5/52/%EB%A9%94%EB%A5%B4%EC%8B%9C.png/revision/latest?cb=20160626092217&amp;path-prefix=ko" id="102" name="Google Shape;10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3349" y="2420796"/>
            <a:ext cx="2092289" cy="11620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vignette3.wikia.nocookie.net/overwatch152/images/f/f3/%ED%8C%8C%EB%9D%BC.png/revision/latest?cb=20160623090054&amp;path-prefix=ko" id="103" name="Google Shape;10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7823" y="2409076"/>
            <a:ext cx="1311551" cy="121205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"/>
          <p:cNvSpPr txBox="1"/>
          <p:nvPr/>
        </p:nvSpPr>
        <p:spPr>
          <a:xfrm>
            <a:off x="2427288" y="3861875"/>
            <a:ext cx="1849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 sz="2800">
                <a:solidFill>
                  <a:srgbClr val="D8D8D8"/>
                </a:solidFill>
              </a:rPr>
              <a:t>박지훈</a:t>
            </a:r>
            <a:r>
              <a:rPr lang="en-US" sz="2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05" name="Google Shape;105;p3"/>
          <p:cNvSpPr txBox="1"/>
          <p:nvPr/>
        </p:nvSpPr>
        <p:spPr>
          <a:xfrm>
            <a:off x="5043702" y="3861879"/>
            <a:ext cx="1704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2800">
                <a:solidFill>
                  <a:srgbClr val="D8D8D8"/>
                </a:solidFill>
              </a:rPr>
              <a:t>구성윤</a:t>
            </a:r>
            <a:endParaRPr/>
          </a:p>
        </p:txBody>
      </p:sp>
      <p:sp>
        <p:nvSpPr>
          <p:cNvPr id="106" name="Google Shape;106;p3"/>
          <p:cNvSpPr txBox="1"/>
          <p:nvPr/>
        </p:nvSpPr>
        <p:spPr>
          <a:xfrm>
            <a:off x="7430616" y="3861879"/>
            <a:ext cx="1688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en-US" sz="2800">
                <a:solidFill>
                  <a:srgbClr val="D8D8D8"/>
                </a:solidFill>
              </a:rPr>
              <a:t>김경환</a:t>
            </a:r>
            <a:endParaRPr/>
          </a:p>
        </p:txBody>
      </p:sp>
      <p:sp>
        <p:nvSpPr>
          <p:cNvPr id="107" name="Google Shape;107;p3"/>
          <p:cNvSpPr txBox="1"/>
          <p:nvPr/>
        </p:nvSpPr>
        <p:spPr>
          <a:xfrm>
            <a:off x="2456600" y="4358715"/>
            <a:ext cx="179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</a:rPr>
              <a:t>efficientnet_b0</a:t>
            </a:r>
            <a:endParaRPr sz="18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5043702" y="4358715"/>
            <a:ext cx="1791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8D8D8"/>
                </a:solidFill>
              </a:rPr>
              <a:t>inception_v3</a:t>
            </a:r>
            <a:endParaRPr sz="1400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1264540" y="403225"/>
            <a:ext cx="3393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i="1" sz="66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7430616" y="4358715"/>
            <a:ext cx="179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8D8D8"/>
                </a:solidFill>
              </a:rPr>
              <a:t>ResNet50</a:t>
            </a:r>
            <a:endParaRPr>
              <a:solidFill>
                <a:srgbClr val="D8D8D8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8D8D8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00" name="Google Shape;300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https://blzgdapipro-a.akamaihd.net/media/screenshot/hanamura-screenshot-004.jpg" id="301" name="Google Shape;30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9"/>
          <p:cNvSpPr/>
          <p:nvPr/>
        </p:nvSpPr>
        <p:spPr>
          <a:xfrm>
            <a:off x="244929" y="1251857"/>
            <a:ext cx="11702100" cy="5399400"/>
          </a:xfrm>
          <a:prstGeom prst="snip1Rect">
            <a:avLst>
              <a:gd fmla="val 8199" name="adj"/>
            </a:avLst>
          </a:prstGeom>
          <a:solidFill>
            <a:srgbClr val="DA6FB1">
              <a:alpha val="41960"/>
            </a:srgbClr>
          </a:solidFill>
          <a:ln cap="flat" cmpd="sng" w="38100">
            <a:solidFill>
              <a:srgbClr val="FAC4C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9"/>
          <p:cNvSpPr txBox="1"/>
          <p:nvPr/>
        </p:nvSpPr>
        <p:spPr>
          <a:xfrm>
            <a:off x="-1044747" y="189875"/>
            <a:ext cx="619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400">
                <a:solidFill>
                  <a:srgbClr val="FFC000"/>
                </a:solidFill>
              </a:rPr>
              <a:t>전처리 과정</a:t>
            </a:r>
            <a:endParaRPr sz="5400"/>
          </a:p>
        </p:txBody>
      </p:sp>
      <p:pic>
        <p:nvPicPr>
          <p:cNvPr id="304" name="Google Shape;30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803" y="1472775"/>
            <a:ext cx="6234101" cy="4148526"/>
          </a:xfrm>
          <a:prstGeom prst="rect">
            <a:avLst/>
          </a:prstGeom>
          <a:solidFill>
            <a:srgbClr val="DA6FB1">
              <a:alpha val="41960"/>
            </a:srgbClr>
          </a:solidFill>
          <a:ln cap="flat" cmpd="sng" w="38100">
            <a:solidFill>
              <a:srgbClr val="FAC4CB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05" name="Google Shape;305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5388" y="2670738"/>
            <a:ext cx="2676525" cy="1752600"/>
          </a:xfrm>
          <a:prstGeom prst="rect">
            <a:avLst/>
          </a:prstGeom>
          <a:solidFill>
            <a:srgbClr val="DA6FB1">
              <a:alpha val="41960"/>
            </a:srgbClr>
          </a:solidFill>
          <a:ln cap="flat" cmpd="sng" w="38100">
            <a:solidFill>
              <a:srgbClr val="FAC4CB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06" name="Google Shape;30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8063" y="2000338"/>
            <a:ext cx="8963025" cy="3800475"/>
          </a:xfrm>
          <a:prstGeom prst="rect">
            <a:avLst/>
          </a:prstGeom>
          <a:solidFill>
            <a:srgbClr val="DA6FB1">
              <a:alpha val="41960"/>
            </a:srgbClr>
          </a:solidFill>
          <a:ln cap="flat" cmpd="sng" w="38100">
            <a:solidFill>
              <a:srgbClr val="FAC4CB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06a4164545_7_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12" name="Google Shape;312;g306a4164545_7_2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https://blzgdapipro-a.akamaihd.net/media/screenshot/hanamura-screenshot-004.jpg" id="313" name="Google Shape;313;g306a4164545_7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306a4164545_7_20"/>
          <p:cNvSpPr/>
          <p:nvPr/>
        </p:nvSpPr>
        <p:spPr>
          <a:xfrm>
            <a:off x="244929" y="1251857"/>
            <a:ext cx="11702100" cy="5399400"/>
          </a:xfrm>
          <a:prstGeom prst="snip1Rect">
            <a:avLst>
              <a:gd fmla="val 8199" name="adj"/>
            </a:avLst>
          </a:prstGeom>
          <a:solidFill>
            <a:srgbClr val="DA6FB1">
              <a:alpha val="41960"/>
            </a:srgbClr>
          </a:solidFill>
          <a:ln cap="flat" cmpd="sng" w="38100">
            <a:solidFill>
              <a:srgbClr val="FAC4C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g306a4164545_7_20"/>
          <p:cNvSpPr txBox="1"/>
          <p:nvPr/>
        </p:nvSpPr>
        <p:spPr>
          <a:xfrm>
            <a:off x="-497072" y="225600"/>
            <a:ext cx="619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400">
                <a:solidFill>
                  <a:srgbClr val="FFC000"/>
                </a:solidFill>
              </a:rPr>
              <a:t>학습 후 스코어</a:t>
            </a:r>
            <a:endParaRPr sz="5400"/>
          </a:p>
        </p:txBody>
      </p:sp>
      <p:pic>
        <p:nvPicPr>
          <p:cNvPr id="316" name="Google Shape;316;g306a4164545_7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7165" y="0"/>
            <a:ext cx="5157669" cy="6857999"/>
          </a:xfrm>
          <a:prstGeom prst="rect">
            <a:avLst/>
          </a:prstGeom>
          <a:solidFill>
            <a:srgbClr val="DA6FB1">
              <a:alpha val="41960"/>
            </a:srgbClr>
          </a:solidFill>
          <a:ln cap="flat" cmpd="sng" w="38100">
            <a:solidFill>
              <a:srgbClr val="FAC4CB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06a4164545_7_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322" name="Google Shape;322;g306a4164545_7_3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https://blzgdapipro-a.akamaihd.net/media/screenshot/hanamura-screenshot-004.jpg" id="323" name="Google Shape;323;g306a4164545_7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306a4164545_7_33"/>
          <p:cNvSpPr/>
          <p:nvPr/>
        </p:nvSpPr>
        <p:spPr>
          <a:xfrm>
            <a:off x="244929" y="1251857"/>
            <a:ext cx="11702100" cy="5399400"/>
          </a:xfrm>
          <a:prstGeom prst="snip1Rect">
            <a:avLst>
              <a:gd fmla="val 8199" name="adj"/>
            </a:avLst>
          </a:prstGeom>
          <a:solidFill>
            <a:srgbClr val="DA6FB1">
              <a:alpha val="41960"/>
            </a:srgbClr>
          </a:solidFill>
          <a:ln cap="flat" cmpd="sng" w="38100">
            <a:solidFill>
              <a:srgbClr val="FAC4C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g306a4164545_7_33"/>
          <p:cNvSpPr txBox="1"/>
          <p:nvPr/>
        </p:nvSpPr>
        <p:spPr>
          <a:xfrm>
            <a:off x="-497072" y="225600"/>
            <a:ext cx="619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400">
                <a:solidFill>
                  <a:srgbClr val="FFC000"/>
                </a:solidFill>
              </a:rPr>
              <a:t>시연</a:t>
            </a:r>
            <a:endParaRPr sz="5400"/>
          </a:p>
        </p:txBody>
      </p:sp>
      <p:pic>
        <p:nvPicPr>
          <p:cNvPr id="326" name="Google Shape;326;g306a4164545_7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3700" y="1741900"/>
            <a:ext cx="5648326" cy="4518651"/>
          </a:xfrm>
          <a:prstGeom prst="rect">
            <a:avLst/>
          </a:prstGeom>
          <a:solidFill>
            <a:srgbClr val="DA6FB1">
              <a:alpha val="41960"/>
            </a:srgbClr>
          </a:solidFill>
          <a:ln cap="flat" cmpd="sng" w="38100">
            <a:solidFill>
              <a:srgbClr val="FAC4CB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27" name="Google Shape;327;g306a4164545_7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0713" y="1149000"/>
            <a:ext cx="3533775" cy="1047750"/>
          </a:xfrm>
          <a:prstGeom prst="rect">
            <a:avLst/>
          </a:prstGeom>
          <a:solidFill>
            <a:srgbClr val="DA6FB1">
              <a:alpha val="41960"/>
            </a:srgbClr>
          </a:solidFill>
          <a:ln cap="flat" cmpd="sng" w="38100">
            <a:solidFill>
              <a:srgbClr val="FAC4CB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0303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cfile22.uf.tistory.com/image/2319513E5466F19810BE03" id="332" name="Google Shape;33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6125" y="1524000"/>
            <a:ext cx="3183467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2"/>
          <p:cNvSpPr txBox="1"/>
          <p:nvPr/>
        </p:nvSpPr>
        <p:spPr>
          <a:xfrm>
            <a:off x="2684573" y="3198350"/>
            <a:ext cx="71133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88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감사합니다.</a:t>
            </a:r>
            <a:endParaRPr b="1" i="1" sz="8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blzgdapipro-a.akamaihd.net/media/screenshot/kings-row-screenshot-009.jpg" id="115" name="Google Shape;11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"/>
          <p:cNvSpPr txBox="1"/>
          <p:nvPr/>
        </p:nvSpPr>
        <p:spPr>
          <a:xfrm>
            <a:off x="-1338476" y="628125"/>
            <a:ext cx="8034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200">
                <a:solidFill>
                  <a:srgbClr val="FFC000"/>
                </a:solidFill>
              </a:rPr>
              <a:t>데이터셋</a:t>
            </a:r>
            <a:endParaRPr sz="100"/>
          </a:p>
        </p:txBody>
      </p:sp>
      <p:sp>
        <p:nvSpPr>
          <p:cNvPr id="117" name="Google Shape;117;p4"/>
          <p:cNvSpPr txBox="1"/>
          <p:nvPr/>
        </p:nvSpPr>
        <p:spPr>
          <a:xfrm>
            <a:off x="927218" y="1837225"/>
            <a:ext cx="193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025" y="1572425"/>
            <a:ext cx="2898925" cy="23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6538" y="1572425"/>
            <a:ext cx="2898926" cy="235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4150" y="1572425"/>
            <a:ext cx="3126876" cy="23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0025" y="3931075"/>
            <a:ext cx="2898926" cy="272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6550" y="3931075"/>
            <a:ext cx="2898925" cy="272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04150" y="3931075"/>
            <a:ext cx="3126875" cy="27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blzgdapipro-a.akamaihd.net/media/screenshot/kings-row-screenshot-009.jpg" id="128" name="Google Shape;128;g306a4164545_0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306a4164545_0_83"/>
          <p:cNvSpPr txBox="1"/>
          <p:nvPr/>
        </p:nvSpPr>
        <p:spPr>
          <a:xfrm>
            <a:off x="-1338476" y="628125"/>
            <a:ext cx="8034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200">
                <a:solidFill>
                  <a:srgbClr val="FFC000"/>
                </a:solidFill>
              </a:rPr>
              <a:t>efficientnet_b0</a:t>
            </a:r>
            <a:endParaRPr sz="100"/>
          </a:p>
        </p:txBody>
      </p:sp>
      <p:sp>
        <p:nvSpPr>
          <p:cNvPr id="130" name="Google Shape;130;g306a4164545_0_83"/>
          <p:cNvSpPr txBox="1"/>
          <p:nvPr/>
        </p:nvSpPr>
        <p:spPr>
          <a:xfrm>
            <a:off x="927218" y="1837225"/>
            <a:ext cx="193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2F2F2"/>
                </a:solidFill>
              </a:rPr>
              <a:t>박 지 훈</a:t>
            </a:r>
            <a:endParaRPr sz="28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blzgdapipro-a.akamaihd.net/media/screenshot/kings-row-screenshot-009.jpg" id="135" name="Google Shape;13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/>
          <p:nvPr/>
        </p:nvSpPr>
        <p:spPr>
          <a:xfrm>
            <a:off x="244929" y="1251857"/>
            <a:ext cx="11702142" cy="5399314"/>
          </a:xfrm>
          <a:prstGeom prst="snip1Rect">
            <a:avLst>
              <a:gd fmla="val 8199" name="adj"/>
            </a:avLst>
          </a:prstGeom>
          <a:solidFill>
            <a:srgbClr val="2F5496">
              <a:alpha val="54901"/>
            </a:srgbClr>
          </a:solidFill>
          <a:ln cap="flat" cmpd="sng" w="38100">
            <a:solidFill>
              <a:srgbClr val="08B7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5820812" y="2286663"/>
            <a:ext cx="531495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5483400" y="2156700"/>
            <a:ext cx="63195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2F2F2"/>
                </a:solidFill>
              </a:rPr>
              <a:t>모델 소개 :</a:t>
            </a:r>
            <a:endParaRPr sz="1800"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rgbClr val="F2F2F2"/>
                </a:solidFill>
              </a:rPr>
              <a:t>1. Depth(깊이), width(필터 수) , Resolution(해상도)를 </a:t>
            </a:r>
            <a:endParaRPr sz="1800"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2F2F2"/>
                </a:solidFill>
              </a:rPr>
              <a:t>적절히 조합해 최적의 모델을 만들고자 한 모델</a:t>
            </a:r>
            <a:endParaRPr sz="1800"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2F2F2"/>
                </a:solidFill>
              </a:rPr>
              <a:t>2. 해상도를 올리면 더 많은 정보를 가져올 수 있어 사용</a:t>
            </a:r>
            <a:endParaRPr sz="1800"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2F2F2"/>
                </a:solidFill>
              </a:rPr>
              <a:t>3. B1 ~ B7은 B0에서 Depth와 Width를 증가시켜 만든 모델</a:t>
            </a:r>
            <a:endParaRPr sz="1800"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2F2F2"/>
                </a:solidFill>
              </a:rPr>
              <a:t>4. B7로 갈수록 성능이 좋아지지만 해상도 및 하드웨어              준비가 필요하며 학습속도도 느려짐</a:t>
            </a:r>
            <a:endParaRPr sz="1800">
              <a:solidFill>
                <a:srgbClr val="F2F2F2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2F2F2"/>
              </a:solidFill>
            </a:endParaRPr>
          </a:p>
        </p:txBody>
      </p:sp>
      <p:sp>
        <p:nvSpPr>
          <p:cNvPr id="139" name="Google Shape;139;p5"/>
          <p:cNvSpPr/>
          <p:nvPr/>
        </p:nvSpPr>
        <p:spPr>
          <a:xfrm>
            <a:off x="1055742" y="1783642"/>
            <a:ext cx="3924300" cy="3886200"/>
          </a:xfrm>
          <a:prstGeom prst="parallelogram">
            <a:avLst>
              <a:gd fmla="val 13562" name="adj"/>
            </a:avLst>
          </a:prstGeom>
          <a:noFill/>
          <a:ln cap="flat" cmpd="sng" w="12700">
            <a:solidFill>
              <a:srgbClr val="0AE3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820812" y="4437025"/>
            <a:ext cx="531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"/>
          <p:cNvSpPr/>
          <p:nvPr/>
        </p:nvSpPr>
        <p:spPr>
          <a:xfrm>
            <a:off x="1323803" y="2076000"/>
            <a:ext cx="3924300" cy="3886200"/>
          </a:xfrm>
          <a:prstGeom prst="parallelogram">
            <a:avLst>
              <a:gd fmla="val 13562" name="adj"/>
            </a:avLst>
          </a:prstGeom>
          <a:blipFill rotWithShape="1">
            <a:blip r:embed="rId4">
              <a:alphaModFix/>
            </a:blip>
            <a:stretch>
              <a:fillRect b="0" l="-49996" r="-5999" t="0"/>
            </a:stretch>
          </a:blip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-1171826" y="77200"/>
            <a:ext cx="8034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200">
                <a:solidFill>
                  <a:srgbClr val="FFC000"/>
                </a:solidFill>
              </a:rPr>
              <a:t>efficientnet_b0</a:t>
            </a:r>
            <a:endParaRPr sz="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blzgdapipro-a.akamaihd.net/media/screenshot/kings-row-screenshot-009.jpg" id="147" name="Google Shape;147;g306a4164545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306a4164545_0_42"/>
          <p:cNvSpPr/>
          <p:nvPr/>
        </p:nvSpPr>
        <p:spPr>
          <a:xfrm>
            <a:off x="244929" y="1251857"/>
            <a:ext cx="11702100" cy="5399400"/>
          </a:xfrm>
          <a:prstGeom prst="snip1Rect">
            <a:avLst>
              <a:gd fmla="val 8199" name="adj"/>
            </a:avLst>
          </a:prstGeom>
          <a:solidFill>
            <a:srgbClr val="2F5496">
              <a:alpha val="54900"/>
            </a:srgbClr>
          </a:solidFill>
          <a:ln cap="flat" cmpd="sng" w="38100">
            <a:solidFill>
              <a:srgbClr val="08B7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g306a4164545_0_42"/>
          <p:cNvSpPr txBox="1"/>
          <p:nvPr/>
        </p:nvSpPr>
        <p:spPr>
          <a:xfrm>
            <a:off x="5820812" y="2286663"/>
            <a:ext cx="5315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306a4164545_0_42"/>
          <p:cNvSpPr txBox="1"/>
          <p:nvPr/>
        </p:nvSpPr>
        <p:spPr>
          <a:xfrm>
            <a:off x="5820812" y="4437025"/>
            <a:ext cx="531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06a4164545_0_42"/>
          <p:cNvSpPr txBox="1"/>
          <p:nvPr/>
        </p:nvSpPr>
        <p:spPr>
          <a:xfrm>
            <a:off x="-1171826" y="77200"/>
            <a:ext cx="8034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200">
                <a:solidFill>
                  <a:srgbClr val="FFC000"/>
                </a:solidFill>
              </a:rPr>
              <a:t>efficientnet_b0</a:t>
            </a:r>
            <a:endParaRPr sz="100"/>
          </a:p>
        </p:txBody>
      </p:sp>
      <p:pic>
        <p:nvPicPr>
          <p:cNvPr id="152" name="Google Shape;152;g306a4164545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75" y="1328875"/>
            <a:ext cx="11134001" cy="532237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306a4164545_0_42"/>
          <p:cNvSpPr txBox="1"/>
          <p:nvPr/>
        </p:nvSpPr>
        <p:spPr>
          <a:xfrm>
            <a:off x="9156825" y="1533975"/>
            <a:ext cx="2627700" cy="49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blzgdapipro-a.akamaihd.net/media/screenshot/kings-row-screenshot-009.jpg" id="158" name="Google Shape;158;g306a4164545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306a4164545_0_15"/>
          <p:cNvSpPr/>
          <p:nvPr/>
        </p:nvSpPr>
        <p:spPr>
          <a:xfrm>
            <a:off x="244929" y="1251857"/>
            <a:ext cx="11702100" cy="5399400"/>
          </a:xfrm>
          <a:prstGeom prst="snip1Rect">
            <a:avLst>
              <a:gd fmla="val 8199" name="adj"/>
            </a:avLst>
          </a:prstGeom>
          <a:solidFill>
            <a:srgbClr val="2F5496">
              <a:alpha val="54900"/>
            </a:srgbClr>
          </a:solidFill>
          <a:ln cap="flat" cmpd="sng" w="38100">
            <a:solidFill>
              <a:srgbClr val="08B7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g306a4164545_0_15"/>
          <p:cNvSpPr txBox="1"/>
          <p:nvPr/>
        </p:nvSpPr>
        <p:spPr>
          <a:xfrm>
            <a:off x="5820812" y="2286663"/>
            <a:ext cx="5315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306a4164545_0_15"/>
          <p:cNvSpPr txBox="1"/>
          <p:nvPr/>
        </p:nvSpPr>
        <p:spPr>
          <a:xfrm>
            <a:off x="5483400" y="2156700"/>
            <a:ext cx="631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F2F2F2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2F2F2"/>
              </a:solidFill>
            </a:endParaRPr>
          </a:p>
        </p:txBody>
      </p:sp>
      <p:sp>
        <p:nvSpPr>
          <p:cNvPr id="162" name="Google Shape;162;g306a4164545_0_15"/>
          <p:cNvSpPr txBox="1"/>
          <p:nvPr/>
        </p:nvSpPr>
        <p:spPr>
          <a:xfrm>
            <a:off x="5820812" y="4437025"/>
            <a:ext cx="531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06a4164545_0_15"/>
          <p:cNvSpPr txBox="1"/>
          <p:nvPr/>
        </p:nvSpPr>
        <p:spPr>
          <a:xfrm>
            <a:off x="-1171826" y="77200"/>
            <a:ext cx="8034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200">
                <a:solidFill>
                  <a:srgbClr val="FFC000"/>
                </a:solidFill>
              </a:rPr>
              <a:t>efficientnet_b0</a:t>
            </a:r>
            <a:endParaRPr sz="100"/>
          </a:p>
        </p:txBody>
      </p:sp>
      <p:pic>
        <p:nvPicPr>
          <p:cNvPr id="164" name="Google Shape;164;g306a4164545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3875" y="2156700"/>
            <a:ext cx="9739650" cy="373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306a4164545_0_15"/>
          <p:cNvSpPr txBox="1"/>
          <p:nvPr/>
        </p:nvSpPr>
        <p:spPr>
          <a:xfrm>
            <a:off x="993875" y="1382038"/>
            <a:ext cx="697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적정 이미지 크기</a:t>
            </a: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g306a4164545_0_15"/>
          <p:cNvSpPr/>
          <p:nvPr/>
        </p:nvSpPr>
        <p:spPr>
          <a:xfrm>
            <a:off x="991300" y="2559475"/>
            <a:ext cx="9739800" cy="435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blzgdapipro-a.akamaihd.net/media/screenshot/kings-row-screenshot-009.jpg" id="171" name="Google Shape;171;g306a4164545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306a4164545_0_30"/>
          <p:cNvSpPr/>
          <p:nvPr/>
        </p:nvSpPr>
        <p:spPr>
          <a:xfrm>
            <a:off x="244929" y="1251857"/>
            <a:ext cx="11702100" cy="5399400"/>
          </a:xfrm>
          <a:prstGeom prst="snip1Rect">
            <a:avLst>
              <a:gd fmla="val 8199" name="adj"/>
            </a:avLst>
          </a:prstGeom>
          <a:solidFill>
            <a:srgbClr val="2F5496">
              <a:alpha val="54900"/>
            </a:srgbClr>
          </a:solidFill>
          <a:ln cap="flat" cmpd="sng" w="38100">
            <a:solidFill>
              <a:srgbClr val="08B7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g306a4164545_0_30"/>
          <p:cNvSpPr txBox="1"/>
          <p:nvPr/>
        </p:nvSpPr>
        <p:spPr>
          <a:xfrm>
            <a:off x="5820812" y="2286663"/>
            <a:ext cx="5315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306a4164545_0_30"/>
          <p:cNvSpPr txBox="1"/>
          <p:nvPr/>
        </p:nvSpPr>
        <p:spPr>
          <a:xfrm>
            <a:off x="5820812" y="4437025"/>
            <a:ext cx="531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06a4164545_0_30"/>
          <p:cNvSpPr txBox="1"/>
          <p:nvPr/>
        </p:nvSpPr>
        <p:spPr>
          <a:xfrm>
            <a:off x="-543726" y="102825"/>
            <a:ext cx="8034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200">
                <a:solidFill>
                  <a:srgbClr val="FFC000"/>
                </a:solidFill>
              </a:rPr>
              <a:t>전처리 및 모델 설계</a:t>
            </a:r>
            <a:endParaRPr sz="100"/>
          </a:p>
        </p:txBody>
      </p:sp>
      <p:pic>
        <p:nvPicPr>
          <p:cNvPr id="176" name="Google Shape;176;g306a4164545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938" y="5090763"/>
            <a:ext cx="915352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306a4164545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950" y="1524225"/>
            <a:ext cx="10325100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blzgdapipro-a.akamaihd.net/media/screenshot/kings-row-screenshot-009.jpg" id="182" name="Google Shape;182;g306a4164545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306a4164545_0_3"/>
          <p:cNvSpPr/>
          <p:nvPr/>
        </p:nvSpPr>
        <p:spPr>
          <a:xfrm>
            <a:off x="244929" y="1251857"/>
            <a:ext cx="11702100" cy="5399400"/>
          </a:xfrm>
          <a:prstGeom prst="snip1Rect">
            <a:avLst>
              <a:gd fmla="val 8199" name="adj"/>
            </a:avLst>
          </a:prstGeom>
          <a:solidFill>
            <a:srgbClr val="2F5496">
              <a:alpha val="54900"/>
            </a:srgbClr>
          </a:solidFill>
          <a:ln cap="flat" cmpd="sng" w="38100">
            <a:solidFill>
              <a:srgbClr val="08B7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g306a4164545_0_3"/>
          <p:cNvSpPr txBox="1"/>
          <p:nvPr/>
        </p:nvSpPr>
        <p:spPr>
          <a:xfrm>
            <a:off x="5820812" y="2286663"/>
            <a:ext cx="5315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306a4164545_0_3"/>
          <p:cNvSpPr txBox="1"/>
          <p:nvPr/>
        </p:nvSpPr>
        <p:spPr>
          <a:xfrm>
            <a:off x="5820812" y="4437025"/>
            <a:ext cx="531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06a4164545_0_3"/>
          <p:cNvSpPr txBox="1"/>
          <p:nvPr/>
        </p:nvSpPr>
        <p:spPr>
          <a:xfrm>
            <a:off x="-492451" y="77200"/>
            <a:ext cx="8034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6200">
                <a:solidFill>
                  <a:srgbClr val="FFC000"/>
                </a:solidFill>
              </a:rPr>
              <a:t>LOSS / SCORE 값</a:t>
            </a:r>
            <a:endParaRPr sz="100"/>
          </a:p>
        </p:txBody>
      </p:sp>
      <p:pic>
        <p:nvPicPr>
          <p:cNvPr id="187" name="Google Shape;187;g306a4164545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4425" y="1445375"/>
            <a:ext cx="5508024" cy="4280300"/>
          </a:xfrm>
          <a:prstGeom prst="rect">
            <a:avLst/>
          </a:prstGeom>
          <a:solidFill>
            <a:srgbClr val="2F5496">
              <a:alpha val="54900"/>
            </a:srgbClr>
          </a:solidFill>
          <a:ln cap="flat" cmpd="sng" w="38100">
            <a:solidFill>
              <a:srgbClr val="08B7C4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88" name="Google Shape;188;g306a4164545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725" y="1445375"/>
            <a:ext cx="5707974" cy="4280301"/>
          </a:xfrm>
          <a:prstGeom prst="rect">
            <a:avLst/>
          </a:prstGeom>
          <a:solidFill>
            <a:srgbClr val="2F5496">
              <a:alpha val="54900"/>
            </a:srgbClr>
          </a:solidFill>
          <a:ln cap="flat" cmpd="sng" w="38100">
            <a:solidFill>
              <a:srgbClr val="08B7C4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89" name="Google Shape;189;g306a4164545_0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8675" y="5789775"/>
            <a:ext cx="7429500" cy="794750"/>
          </a:xfrm>
          <a:prstGeom prst="rect">
            <a:avLst/>
          </a:prstGeom>
          <a:solidFill>
            <a:srgbClr val="2F5496">
              <a:alpha val="54900"/>
            </a:srgbClr>
          </a:solidFill>
          <a:ln cap="flat" cmpd="sng" w="38100">
            <a:solidFill>
              <a:srgbClr val="08B7C4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2016-07-19T15:15:49Z</dcterms:created>
  <dc:creator>하태윤</dc:creator>
</cp:coreProperties>
</file>